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5" r:id="rId8"/>
    <p:sldId id="263" r:id="rId9"/>
    <p:sldId id="264" r:id="rId10"/>
    <p:sldId id="266" r:id="rId11"/>
    <p:sldId id="284" r:id="rId12"/>
    <p:sldId id="270" r:id="rId13"/>
    <p:sldId id="271" r:id="rId14"/>
    <p:sldId id="274" r:id="rId15"/>
    <p:sldId id="272" r:id="rId16"/>
    <p:sldId id="273" r:id="rId17"/>
    <p:sldId id="275" r:id="rId18"/>
    <p:sldId id="276" r:id="rId19"/>
    <p:sldId id="289" r:id="rId20"/>
    <p:sldId id="288" r:id="rId21"/>
    <p:sldId id="287" r:id="rId22"/>
    <p:sldId id="286" r:id="rId23"/>
    <p:sldId id="285" r:id="rId24"/>
    <p:sldId id="294" r:id="rId25"/>
    <p:sldId id="293" r:id="rId26"/>
    <p:sldId id="292" r:id="rId27"/>
    <p:sldId id="291" r:id="rId28"/>
    <p:sldId id="290" r:id="rId29"/>
    <p:sldId id="281" r:id="rId30"/>
    <p:sldId id="295"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18978789749" initials="9" lastIdx="2" clrIdx="0">
    <p:extLst>
      <p:ext uri="{19B8F6BF-5375-455C-9EA6-DF929625EA0E}">
        <p15:presenceInfo xmlns:p15="http://schemas.microsoft.com/office/powerpoint/2012/main" userId="306339b2e7b18b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1" d="100"/>
          <a:sy n="81" d="100"/>
        </p:scale>
        <p:origin x="66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5T11:52:14.258" idx="1">
    <p:pos x="10" y="10"/>
    <p:text/>
    <p:extLst>
      <p:ext uri="{C676402C-5697-4E1C-873F-D02D1690AC5C}">
        <p15:threadingInfo xmlns:p15="http://schemas.microsoft.com/office/powerpoint/2012/main" timeZoneBias="-330"/>
      </p:ext>
    </p:extLst>
  </p:cm>
  <p:cm authorId="1" dt="2022-03-25T12:04:37.167" idx="2">
    <p:pos x="146" y="146"/>
    <p:text>vc ghchg</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3/30/2022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pPr/>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pPr/>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pPr/>
              <a:t>3/30/2022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91B7-61F6-4AA6-949C-9A4E4B67738A}"/>
              </a:ext>
            </a:extLst>
          </p:cNvPr>
          <p:cNvSpPr>
            <a:spLocks noGrp="1"/>
          </p:cNvSpPr>
          <p:nvPr>
            <p:ph type="ctrTitle"/>
          </p:nvPr>
        </p:nvSpPr>
        <p:spPr>
          <a:xfrm>
            <a:off x="748145" y="2099734"/>
            <a:ext cx="10760364" cy="1051016"/>
          </a:xfrm>
        </p:spPr>
        <p:txBody>
          <a:bodyPr/>
          <a:lstStyle/>
          <a:p>
            <a:r>
              <a:rPr lang="en-US" sz="4800" b="1" dirty="0">
                <a:latin typeface="Arial" panose="020B0604020202020204" pitchFamily="34" charset="0"/>
                <a:cs typeface="Arial" panose="020B0604020202020204" pitchFamily="34" charset="0"/>
              </a:rPr>
              <a:t>Employee Payroll Management System</a:t>
            </a:r>
            <a:endParaRPr lang="en-IN" sz="48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CB96CE1-3F03-4088-B446-1C151B3EE7BB}"/>
              </a:ext>
            </a:extLst>
          </p:cNvPr>
          <p:cNvSpPr>
            <a:spLocks noGrp="1"/>
          </p:cNvSpPr>
          <p:nvPr>
            <p:ph type="subTitle" idx="1"/>
          </p:nvPr>
        </p:nvSpPr>
        <p:spPr>
          <a:xfrm>
            <a:off x="2420337" y="3710720"/>
            <a:ext cx="8825658" cy="2677646"/>
          </a:xfrm>
        </p:spPr>
        <p:txBody>
          <a:bodyPr/>
          <a:lstStyle/>
          <a:p>
            <a:r>
              <a:rPr lang="en-US" dirty="0"/>
              <a:t>                                                      </a:t>
            </a:r>
          </a:p>
          <a:p>
            <a:r>
              <a:rPr lang="en-IN" b="1" i="0" dirty="0">
                <a:solidFill>
                  <a:schemeClr val="bg1"/>
                </a:solidFill>
                <a:effectLst/>
                <a:latin typeface="Calibri" panose="020F0502020204030204" pitchFamily="34" charset="0"/>
              </a:rPr>
              <a:t>                                                                                                        </a:t>
            </a:r>
            <a:r>
              <a:rPr lang="en-IN" sz="2000" b="1" i="0" dirty="0">
                <a:solidFill>
                  <a:schemeClr val="bg1"/>
                </a:solidFill>
                <a:effectLst/>
                <a:latin typeface="Times New Roman" panose="02020603050405020304" pitchFamily="18" charset="0"/>
                <a:cs typeface="Times New Roman" panose="02020603050405020304" pitchFamily="18" charset="0"/>
              </a:rPr>
              <a:t>Presented By:   </a:t>
            </a:r>
          </a:p>
          <a:p>
            <a:r>
              <a:rPr lang="en-IN" sz="2000" b="1" dirty="0">
                <a:solidFill>
                  <a:schemeClr val="bg1"/>
                </a:solidFill>
                <a:latin typeface="Times New Roman" panose="02020603050405020304" pitchFamily="18" charset="0"/>
                <a:cs typeface="Times New Roman" panose="02020603050405020304" pitchFamily="18" charset="0"/>
              </a:rPr>
              <a:t>                                                                                      </a:t>
            </a:r>
            <a:r>
              <a:rPr lang="en-IN" sz="2000" b="1" i="0" dirty="0">
                <a:solidFill>
                  <a:schemeClr val="bg1"/>
                </a:solidFill>
                <a:effectLst/>
                <a:latin typeface="Times New Roman" panose="02020603050405020304" pitchFamily="18" charset="0"/>
                <a:cs typeface="Times New Roman" panose="02020603050405020304" pitchFamily="18" charset="0"/>
              </a:rPr>
              <a:t>213 Java SL </a:t>
            </a:r>
            <a:r>
              <a:rPr lang="en-IN" sz="2000" b="1" dirty="0">
                <a:solidFill>
                  <a:schemeClr val="bg1"/>
                </a:solidFill>
                <a:latin typeface="Times New Roman" panose="02020603050405020304" pitchFamily="18" charset="0"/>
                <a:cs typeface="Times New Roman" panose="02020603050405020304" pitchFamily="18" charset="0"/>
              </a:rPr>
              <a:t>WQ</a:t>
            </a:r>
            <a:r>
              <a:rPr lang="en-IN" sz="2000" b="1" i="0" dirty="0">
                <a:solidFill>
                  <a:schemeClr val="bg1"/>
                </a:solidFill>
                <a:effectLst/>
                <a:latin typeface="Times New Roman" panose="02020603050405020304" pitchFamily="18" charset="0"/>
                <a:cs typeface="Times New Roman" panose="02020603050405020304" pitchFamily="18" charset="0"/>
              </a:rPr>
              <a:t>(</a:t>
            </a:r>
            <a:r>
              <a:rPr lang="en-IN" sz="1800" b="1" i="0" dirty="0">
                <a:solidFill>
                  <a:srgbClr val="F2F2F2"/>
                </a:solidFill>
                <a:effectLst/>
                <a:latin typeface="Times New Roman" panose="02020603050405020304" pitchFamily="18" charset="0"/>
                <a:cs typeface="Times New Roman" panose="02020603050405020304" pitchFamily="18" charset="0"/>
              </a:rPr>
              <a:t>Group</a:t>
            </a:r>
            <a:r>
              <a:rPr lang="en-IN" sz="2000" b="1" i="0" dirty="0">
                <a:solidFill>
                  <a:schemeClr val="bg1"/>
                </a:solidFill>
                <a:effectLst/>
                <a:latin typeface="Times New Roman" panose="02020603050405020304" pitchFamily="18" charset="0"/>
                <a:cs typeface="Times New Roman" panose="02020603050405020304" pitchFamily="18" charset="0"/>
              </a:rPr>
              <a:t>-2)</a:t>
            </a:r>
            <a:r>
              <a:rPr lang="en-US" sz="2000" b="1" dirty="0">
                <a:solidFill>
                  <a:schemeClr val="bg1"/>
                </a:solidFill>
                <a:latin typeface="Times New Roman" panose="02020603050405020304" pitchFamily="18" charset="0"/>
                <a:cs typeface="Times New Roman" panose="02020603050405020304" pitchFamily="18" charset="0"/>
              </a:rPr>
              <a:t> </a:t>
            </a:r>
          </a:p>
          <a:p>
            <a:endParaRPr lang="en-US" b="1"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98534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5ADF-297B-452A-BBAA-1D41B664A0B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EMPLOYEE MODULE</a:t>
            </a:r>
          </a:p>
        </p:txBody>
      </p:sp>
      <p:sp>
        <p:nvSpPr>
          <p:cNvPr id="3" name="Content Placeholder 2">
            <a:extLst>
              <a:ext uri="{FF2B5EF4-FFF2-40B4-BE49-F238E27FC236}">
                <a16:creationId xmlns:a16="http://schemas.microsoft.com/office/drawing/2014/main" id="{FEAB0541-FAD9-4441-A4A9-C5E2C8C4E85E}"/>
              </a:ext>
            </a:extLst>
          </p:cNvPr>
          <p:cNvSpPr>
            <a:spLocks noGrp="1"/>
          </p:cNvSpPr>
          <p:nvPr>
            <p:ph idx="1"/>
          </p:nvPr>
        </p:nvSpPr>
        <p:spPr>
          <a:xfrm>
            <a:off x="1154954" y="2401294"/>
            <a:ext cx="10168827" cy="4456706"/>
          </a:xfrm>
        </p:spPr>
        <p:txBody>
          <a:bodyPr>
            <a:no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Each User must have a valid user id and password must be running for the system to function users must login in to system to access any record.</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Register into the application.</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Sign into the application to maintain the record of activities.</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View his/her schedule set by Admin.</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View his/her attendance.</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Update his/her details.</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View Salary.</a:t>
            </a:r>
          </a:p>
          <a:p>
            <a:pPr marL="457200" indent="-457200">
              <a:buClrTx/>
              <a:buFont typeface="+mj-lt"/>
              <a:buAutoNum type="arabicPeriod"/>
            </a:pPr>
            <a:r>
              <a:rPr lang="en-GB" sz="2000" dirty="0">
                <a:solidFill>
                  <a:schemeClr val="tx1"/>
                </a:solidFill>
                <a:latin typeface="Times New Roman" panose="02020603050405020304" pitchFamily="18" charset="0"/>
                <a:cs typeface="Times New Roman" panose="02020603050405020304" pitchFamily="18" charset="0"/>
              </a:rPr>
              <a:t>View Salary Slip</a:t>
            </a:r>
            <a:endParaRPr lang="en-IN" sz="2000" dirty="0">
              <a:solidFill>
                <a:schemeClr val="tx1"/>
              </a:solidFill>
              <a:latin typeface="Times New Roman" panose="02020603050405020304" pitchFamily="18" charset="0"/>
              <a:cs typeface="Times New Roman" panose="02020603050405020304" pitchFamily="18" charset="0"/>
            </a:endParaRPr>
          </a:p>
          <a:p>
            <a:pPr marL="0" indent="0">
              <a:buClr>
                <a:schemeClr val="tx1"/>
              </a:buClr>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6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960A-3E03-4267-90DD-1EC003439DE9}"/>
              </a:ext>
            </a:extLst>
          </p:cNvPr>
          <p:cNvSpPr>
            <a:spLocks noGrp="1"/>
          </p:cNvSpPr>
          <p:nvPr>
            <p:ph type="title"/>
          </p:nvPr>
        </p:nvSpPr>
        <p:spPr/>
        <p:txBody>
          <a:bodyPr/>
          <a:lstStyle/>
          <a:p>
            <a:r>
              <a:rPr lang="en-IN" dirty="0"/>
              <a:t>Functional Testing</a:t>
            </a:r>
          </a:p>
        </p:txBody>
      </p:sp>
      <p:sp>
        <p:nvSpPr>
          <p:cNvPr id="3" name="Content Placeholder 2">
            <a:extLst>
              <a:ext uri="{FF2B5EF4-FFF2-40B4-BE49-F238E27FC236}">
                <a16:creationId xmlns:a16="http://schemas.microsoft.com/office/drawing/2014/main" id="{920CD38C-9206-4828-A239-A7DC7D17BE97}"/>
              </a:ext>
            </a:extLst>
          </p:cNvPr>
          <p:cNvSpPr>
            <a:spLocks noGrp="1"/>
          </p:cNvSpPr>
          <p:nvPr>
            <p:ph idx="1"/>
          </p:nvPr>
        </p:nvSpPr>
        <p:spPr>
          <a:xfrm>
            <a:off x="1154955" y="2910840"/>
            <a:ext cx="8761412" cy="3108960"/>
          </a:xfrm>
        </p:spPr>
        <p:txBody>
          <a:bodyPr/>
          <a:lstStyle/>
          <a:p>
            <a:r>
              <a:rPr lang="en-US" sz="2000" dirty="0">
                <a:solidFill>
                  <a:schemeClr val="tx1"/>
                </a:solidFill>
                <a:latin typeface="Times New Roman" panose="02020603050405020304" pitchFamily="18" charset="0"/>
                <a:cs typeface="Times New Roman" panose="02020603050405020304" pitchFamily="18" charset="0"/>
              </a:rPr>
              <a:t>Verify that for new employee based on the user id of the employee, their records are added in the database.</a:t>
            </a:r>
          </a:p>
          <a:p>
            <a:r>
              <a:rPr lang="en-US" sz="2000" dirty="0">
                <a:solidFill>
                  <a:schemeClr val="tx1"/>
                </a:solidFill>
                <a:latin typeface="Times New Roman" panose="02020603050405020304" pitchFamily="18" charset="0"/>
                <a:cs typeface="Times New Roman" panose="02020603050405020304" pitchFamily="18" charset="0"/>
              </a:rPr>
              <a:t>Verify That Update Employee, Work Schedule, Salary, Leave is working.</a:t>
            </a:r>
          </a:p>
          <a:p>
            <a:endParaRPr lang="en-IN" dirty="0"/>
          </a:p>
        </p:txBody>
      </p:sp>
    </p:spTree>
    <p:extLst>
      <p:ext uri="{BB962C8B-B14F-4D97-AF65-F5344CB8AC3E}">
        <p14:creationId xmlns:p14="http://schemas.microsoft.com/office/powerpoint/2010/main" val="22821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2109-F514-4514-8E2E-F1B65A7E5053}"/>
              </a:ext>
            </a:extLst>
          </p:cNvPr>
          <p:cNvSpPr>
            <a:spLocks noGrp="1"/>
          </p:cNvSpPr>
          <p:nvPr>
            <p:ph type="title"/>
          </p:nvPr>
        </p:nvSpPr>
        <p:spPr/>
        <p:txBody>
          <a:bodyPr/>
          <a:lstStyle/>
          <a:p>
            <a:br>
              <a:rPr lang="en-US" sz="36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3600" dirty="0">
                <a:solidFill>
                  <a:schemeClr val="bg1"/>
                </a:solidFill>
                <a:latin typeface="Times New Roman" panose="02020603050405020304" pitchFamily="18" charset="0"/>
                <a:cs typeface="Times New Roman" panose="02020603050405020304" pitchFamily="18" charset="0"/>
              </a:rPr>
              <a:t>Output Screenshots</a:t>
            </a:r>
            <a:br>
              <a:rPr lang="en-US" sz="36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355C4172-2A67-468F-891A-5319B768D234}"/>
              </a:ext>
            </a:extLst>
          </p:cNvPr>
          <p:cNvPicPr>
            <a:picLocks noGrp="1" noChangeAspect="1"/>
          </p:cNvPicPr>
          <p:nvPr>
            <p:ph idx="1"/>
          </p:nvPr>
        </p:nvPicPr>
        <p:blipFill>
          <a:blip r:embed="rId2"/>
          <a:stretch>
            <a:fillRect/>
          </a:stretch>
        </p:blipFill>
        <p:spPr>
          <a:xfrm>
            <a:off x="1154953" y="1893455"/>
            <a:ext cx="10556756" cy="4876799"/>
          </a:xfrm>
        </p:spPr>
      </p:pic>
    </p:spTree>
    <p:extLst>
      <p:ext uri="{BB962C8B-B14F-4D97-AF65-F5344CB8AC3E}">
        <p14:creationId xmlns:p14="http://schemas.microsoft.com/office/powerpoint/2010/main" val="4060624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5F791AE6-894E-4009-9A7C-79A49F8F28D5}"/>
              </a:ext>
            </a:extLst>
          </p:cNvPr>
          <p:cNvSpPr>
            <a:spLocks noChangeAspect="1" noChangeArrowheads="1"/>
          </p:cNvSpPr>
          <p:nvPr/>
        </p:nvSpPr>
        <p:spPr bwMode="auto">
          <a:xfrm>
            <a:off x="5943600" y="3276600"/>
            <a:ext cx="33528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 name="Picture 2">
            <a:extLst>
              <a:ext uri="{FF2B5EF4-FFF2-40B4-BE49-F238E27FC236}">
                <a16:creationId xmlns:a16="http://schemas.microsoft.com/office/drawing/2014/main" id="{0DCA47E5-271B-4C82-966F-9E175DF004F5}"/>
              </a:ext>
            </a:extLst>
          </p:cNvPr>
          <p:cNvPicPr>
            <a:picLocks noChangeAspect="1"/>
          </p:cNvPicPr>
          <p:nvPr/>
        </p:nvPicPr>
        <p:blipFill>
          <a:blip r:embed="rId2"/>
          <a:stretch>
            <a:fillRect/>
          </a:stretch>
        </p:blipFill>
        <p:spPr>
          <a:xfrm>
            <a:off x="73891" y="731115"/>
            <a:ext cx="12192000" cy="5949950"/>
          </a:xfrm>
          <a:prstGeom prst="rect">
            <a:avLst/>
          </a:prstGeom>
        </p:spPr>
      </p:pic>
      <p:sp>
        <p:nvSpPr>
          <p:cNvPr id="4" name="TextBox 3">
            <a:extLst>
              <a:ext uri="{FF2B5EF4-FFF2-40B4-BE49-F238E27FC236}">
                <a16:creationId xmlns:a16="http://schemas.microsoft.com/office/drawing/2014/main" id="{60E33E6D-3104-4FA3-BA3C-4A253986386C}"/>
              </a:ext>
            </a:extLst>
          </p:cNvPr>
          <p:cNvSpPr txBox="1"/>
          <p:nvPr/>
        </p:nvSpPr>
        <p:spPr>
          <a:xfrm>
            <a:off x="157018" y="175491"/>
            <a:ext cx="4608946" cy="369332"/>
          </a:xfrm>
          <a:prstGeom prst="rect">
            <a:avLst/>
          </a:prstGeom>
          <a:noFill/>
        </p:spPr>
        <p:txBody>
          <a:bodyPr wrap="square" rtlCol="0">
            <a:spAutoFit/>
          </a:bodyPr>
          <a:lstStyle/>
          <a:p>
            <a:r>
              <a:rPr lang="en-US" dirty="0"/>
              <a:t>Login Page</a:t>
            </a:r>
          </a:p>
        </p:txBody>
      </p:sp>
    </p:spTree>
    <p:extLst>
      <p:ext uri="{BB962C8B-B14F-4D97-AF65-F5344CB8AC3E}">
        <p14:creationId xmlns:p14="http://schemas.microsoft.com/office/powerpoint/2010/main" val="13747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B5518-1208-4DFB-BDF4-DDB057F764D4}"/>
              </a:ext>
            </a:extLst>
          </p:cNvPr>
          <p:cNvPicPr>
            <a:picLocks noChangeAspect="1"/>
          </p:cNvPicPr>
          <p:nvPr/>
        </p:nvPicPr>
        <p:blipFill>
          <a:blip r:embed="rId2"/>
          <a:stretch>
            <a:fillRect/>
          </a:stretch>
        </p:blipFill>
        <p:spPr>
          <a:xfrm>
            <a:off x="0" y="692728"/>
            <a:ext cx="12192000" cy="6033052"/>
          </a:xfrm>
          <a:prstGeom prst="rect">
            <a:avLst/>
          </a:prstGeom>
        </p:spPr>
      </p:pic>
      <p:sp>
        <p:nvSpPr>
          <p:cNvPr id="6" name="TextBox 5">
            <a:extLst>
              <a:ext uri="{FF2B5EF4-FFF2-40B4-BE49-F238E27FC236}">
                <a16:creationId xmlns:a16="http://schemas.microsoft.com/office/drawing/2014/main" id="{3E3C263B-C905-4EB2-8967-3C72CE79B3A5}"/>
              </a:ext>
            </a:extLst>
          </p:cNvPr>
          <p:cNvSpPr txBox="1"/>
          <p:nvPr/>
        </p:nvSpPr>
        <p:spPr>
          <a:xfrm>
            <a:off x="73891" y="175491"/>
            <a:ext cx="3574473" cy="369332"/>
          </a:xfrm>
          <a:prstGeom prst="rect">
            <a:avLst/>
          </a:prstGeom>
          <a:noFill/>
        </p:spPr>
        <p:txBody>
          <a:bodyPr wrap="square" rtlCol="0">
            <a:spAutoFit/>
          </a:bodyPr>
          <a:lstStyle/>
          <a:p>
            <a:r>
              <a:rPr lang="en-US" dirty="0"/>
              <a:t>Admin Dashboard</a:t>
            </a:r>
          </a:p>
        </p:txBody>
      </p:sp>
    </p:spTree>
    <p:extLst>
      <p:ext uri="{BB962C8B-B14F-4D97-AF65-F5344CB8AC3E}">
        <p14:creationId xmlns:p14="http://schemas.microsoft.com/office/powerpoint/2010/main" val="428278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2D8A7-3719-43BF-BD39-89BBEC101831}"/>
              </a:ext>
            </a:extLst>
          </p:cNvPr>
          <p:cNvSpPr txBox="1"/>
          <p:nvPr/>
        </p:nvSpPr>
        <p:spPr>
          <a:xfrm>
            <a:off x="110836" y="129309"/>
            <a:ext cx="4488873" cy="369332"/>
          </a:xfrm>
          <a:prstGeom prst="rect">
            <a:avLst/>
          </a:prstGeom>
          <a:noFill/>
        </p:spPr>
        <p:txBody>
          <a:bodyPr wrap="square" rtlCol="0">
            <a:spAutoFit/>
          </a:bodyPr>
          <a:lstStyle/>
          <a:p>
            <a:r>
              <a:rPr lang="en-US" dirty="0"/>
              <a:t>Add Employee</a:t>
            </a:r>
          </a:p>
        </p:txBody>
      </p:sp>
      <p:pic>
        <p:nvPicPr>
          <p:cNvPr id="6" name="Picture 5">
            <a:extLst>
              <a:ext uri="{FF2B5EF4-FFF2-40B4-BE49-F238E27FC236}">
                <a16:creationId xmlns:a16="http://schemas.microsoft.com/office/drawing/2014/main" id="{26CF4141-4B5E-49D5-996A-5E43FD99378C}"/>
              </a:ext>
            </a:extLst>
          </p:cNvPr>
          <p:cNvPicPr>
            <a:picLocks noChangeAspect="1"/>
          </p:cNvPicPr>
          <p:nvPr/>
        </p:nvPicPr>
        <p:blipFill>
          <a:blip r:embed="rId2"/>
          <a:stretch>
            <a:fillRect/>
          </a:stretch>
        </p:blipFill>
        <p:spPr>
          <a:xfrm>
            <a:off x="0" y="637308"/>
            <a:ext cx="11785599" cy="6012873"/>
          </a:xfrm>
          <a:prstGeom prst="rect">
            <a:avLst/>
          </a:prstGeom>
        </p:spPr>
      </p:pic>
    </p:spTree>
    <p:extLst>
      <p:ext uri="{BB962C8B-B14F-4D97-AF65-F5344CB8AC3E}">
        <p14:creationId xmlns:p14="http://schemas.microsoft.com/office/powerpoint/2010/main" val="197179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110F72-DF8D-404B-9439-E7396C75E7C7}"/>
              </a:ext>
            </a:extLst>
          </p:cNvPr>
          <p:cNvSpPr txBox="1"/>
          <p:nvPr/>
        </p:nvSpPr>
        <p:spPr>
          <a:xfrm>
            <a:off x="64655" y="129309"/>
            <a:ext cx="3870036" cy="369332"/>
          </a:xfrm>
          <a:prstGeom prst="rect">
            <a:avLst/>
          </a:prstGeom>
          <a:noFill/>
        </p:spPr>
        <p:txBody>
          <a:bodyPr wrap="square" rtlCol="0">
            <a:spAutoFit/>
          </a:bodyPr>
          <a:lstStyle/>
          <a:p>
            <a:r>
              <a:rPr lang="en-US" dirty="0"/>
              <a:t>Update Employee</a:t>
            </a:r>
          </a:p>
        </p:txBody>
      </p:sp>
      <p:pic>
        <p:nvPicPr>
          <p:cNvPr id="5" name="Picture 4" descr="2.PNG"/>
          <p:cNvPicPr>
            <a:picLocks noChangeAspect="1"/>
          </p:cNvPicPr>
          <p:nvPr/>
        </p:nvPicPr>
        <p:blipFill>
          <a:blip r:embed="rId2"/>
          <a:stretch>
            <a:fillRect/>
          </a:stretch>
        </p:blipFill>
        <p:spPr>
          <a:xfrm>
            <a:off x="1" y="99547"/>
            <a:ext cx="5656216" cy="6658905"/>
          </a:xfrm>
          <a:prstGeom prst="rect">
            <a:avLst/>
          </a:prstGeom>
        </p:spPr>
      </p:pic>
      <p:pic>
        <p:nvPicPr>
          <p:cNvPr id="7" name="Picture 6" descr="3.PNG"/>
          <p:cNvPicPr>
            <a:picLocks noChangeAspect="1"/>
          </p:cNvPicPr>
          <p:nvPr/>
        </p:nvPicPr>
        <p:blipFill>
          <a:blip r:embed="rId3"/>
          <a:stretch>
            <a:fillRect/>
          </a:stretch>
        </p:blipFill>
        <p:spPr>
          <a:xfrm>
            <a:off x="5721532" y="2310057"/>
            <a:ext cx="6470468" cy="2237886"/>
          </a:xfrm>
          <a:prstGeom prst="rect">
            <a:avLst/>
          </a:prstGeom>
        </p:spPr>
      </p:pic>
    </p:spTree>
    <p:extLst>
      <p:ext uri="{BB962C8B-B14F-4D97-AF65-F5344CB8AC3E}">
        <p14:creationId xmlns:p14="http://schemas.microsoft.com/office/powerpoint/2010/main" val="2643133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BCED9-6074-4F72-933A-ECF516E16F6A}"/>
              </a:ext>
            </a:extLst>
          </p:cNvPr>
          <p:cNvPicPr>
            <a:picLocks noChangeAspect="1"/>
          </p:cNvPicPr>
          <p:nvPr/>
        </p:nvPicPr>
        <p:blipFill>
          <a:blip r:embed="rId2"/>
          <a:stretch>
            <a:fillRect/>
          </a:stretch>
        </p:blipFill>
        <p:spPr>
          <a:xfrm>
            <a:off x="0" y="720436"/>
            <a:ext cx="12192000" cy="5801014"/>
          </a:xfrm>
          <a:prstGeom prst="rect">
            <a:avLst/>
          </a:prstGeom>
        </p:spPr>
      </p:pic>
      <p:sp>
        <p:nvSpPr>
          <p:cNvPr id="6" name="TextBox 5">
            <a:extLst>
              <a:ext uri="{FF2B5EF4-FFF2-40B4-BE49-F238E27FC236}">
                <a16:creationId xmlns:a16="http://schemas.microsoft.com/office/drawing/2014/main" id="{0AAF2B6C-96FB-4D38-8D18-FACC09FA5CDC}"/>
              </a:ext>
            </a:extLst>
          </p:cNvPr>
          <p:cNvSpPr txBox="1"/>
          <p:nvPr/>
        </p:nvSpPr>
        <p:spPr>
          <a:xfrm>
            <a:off x="83127" y="101600"/>
            <a:ext cx="3574473" cy="369332"/>
          </a:xfrm>
          <a:prstGeom prst="rect">
            <a:avLst/>
          </a:prstGeom>
          <a:noFill/>
        </p:spPr>
        <p:txBody>
          <a:bodyPr wrap="square" rtlCol="0">
            <a:spAutoFit/>
          </a:bodyPr>
          <a:lstStyle/>
          <a:p>
            <a:r>
              <a:rPr lang="en-US" dirty="0"/>
              <a:t>Add Attendance</a:t>
            </a:r>
          </a:p>
        </p:txBody>
      </p:sp>
    </p:spTree>
    <p:extLst>
      <p:ext uri="{BB962C8B-B14F-4D97-AF65-F5344CB8AC3E}">
        <p14:creationId xmlns:p14="http://schemas.microsoft.com/office/powerpoint/2010/main" val="393563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EA73F9-63B4-43CA-AC70-C3C026BF413A}"/>
              </a:ext>
            </a:extLst>
          </p:cNvPr>
          <p:cNvSpPr txBox="1"/>
          <p:nvPr/>
        </p:nvSpPr>
        <p:spPr>
          <a:xfrm>
            <a:off x="73891" y="157018"/>
            <a:ext cx="2724727" cy="369332"/>
          </a:xfrm>
          <a:prstGeom prst="rect">
            <a:avLst/>
          </a:prstGeom>
          <a:noFill/>
        </p:spPr>
        <p:txBody>
          <a:bodyPr wrap="square" rtlCol="0">
            <a:spAutoFit/>
          </a:bodyPr>
          <a:lstStyle/>
          <a:p>
            <a:r>
              <a:rPr lang="en-US" dirty="0"/>
              <a:t>Update Attendance</a:t>
            </a:r>
          </a:p>
        </p:txBody>
      </p:sp>
      <p:pic>
        <p:nvPicPr>
          <p:cNvPr id="5" name="Picture 4" descr="4.PNG"/>
          <p:cNvPicPr>
            <a:picLocks noChangeAspect="1"/>
          </p:cNvPicPr>
          <p:nvPr/>
        </p:nvPicPr>
        <p:blipFill>
          <a:blip r:embed="rId2"/>
          <a:stretch>
            <a:fillRect/>
          </a:stretch>
        </p:blipFill>
        <p:spPr>
          <a:xfrm>
            <a:off x="0" y="509452"/>
            <a:ext cx="5434149" cy="6106106"/>
          </a:xfrm>
          <a:prstGeom prst="rect">
            <a:avLst/>
          </a:prstGeom>
        </p:spPr>
      </p:pic>
      <p:pic>
        <p:nvPicPr>
          <p:cNvPr id="7" name="Picture 6" descr="6.PNG"/>
          <p:cNvPicPr>
            <a:picLocks noChangeAspect="1"/>
          </p:cNvPicPr>
          <p:nvPr/>
        </p:nvPicPr>
        <p:blipFill>
          <a:blip r:embed="rId3"/>
          <a:stretch>
            <a:fillRect/>
          </a:stretch>
        </p:blipFill>
        <p:spPr>
          <a:xfrm>
            <a:off x="5590902" y="2764063"/>
            <a:ext cx="6601097" cy="1329874"/>
          </a:xfrm>
          <a:prstGeom prst="rect">
            <a:avLst/>
          </a:prstGeom>
        </p:spPr>
      </p:pic>
    </p:spTree>
    <p:extLst>
      <p:ext uri="{BB962C8B-B14F-4D97-AF65-F5344CB8AC3E}">
        <p14:creationId xmlns:p14="http://schemas.microsoft.com/office/powerpoint/2010/main" val="204999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B2A6D-8360-4FAB-8F6E-9B99F075E490}"/>
              </a:ext>
            </a:extLst>
          </p:cNvPr>
          <p:cNvPicPr>
            <a:picLocks noChangeAspect="1"/>
          </p:cNvPicPr>
          <p:nvPr/>
        </p:nvPicPr>
        <p:blipFill>
          <a:blip r:embed="rId2"/>
          <a:stretch>
            <a:fillRect/>
          </a:stretch>
        </p:blipFill>
        <p:spPr>
          <a:xfrm>
            <a:off x="0" y="711200"/>
            <a:ext cx="12192000" cy="5949950"/>
          </a:xfrm>
          <a:prstGeom prst="rect">
            <a:avLst/>
          </a:prstGeom>
        </p:spPr>
      </p:pic>
      <p:sp>
        <p:nvSpPr>
          <p:cNvPr id="4" name="TextBox 3">
            <a:extLst>
              <a:ext uri="{FF2B5EF4-FFF2-40B4-BE49-F238E27FC236}">
                <a16:creationId xmlns:a16="http://schemas.microsoft.com/office/drawing/2014/main" id="{FBE14A6D-1672-4642-BC5F-A769A1312130}"/>
              </a:ext>
            </a:extLst>
          </p:cNvPr>
          <p:cNvSpPr txBox="1"/>
          <p:nvPr/>
        </p:nvSpPr>
        <p:spPr>
          <a:xfrm>
            <a:off x="0" y="0"/>
            <a:ext cx="4174836" cy="369332"/>
          </a:xfrm>
          <a:prstGeom prst="rect">
            <a:avLst/>
          </a:prstGeom>
          <a:noFill/>
        </p:spPr>
        <p:txBody>
          <a:bodyPr wrap="square" rtlCol="0">
            <a:spAutoFit/>
          </a:bodyPr>
          <a:lstStyle/>
          <a:p>
            <a:r>
              <a:rPr lang="en-US" dirty="0"/>
              <a:t>Add Leave</a:t>
            </a:r>
          </a:p>
        </p:txBody>
      </p:sp>
    </p:spTree>
    <p:extLst>
      <p:ext uri="{BB962C8B-B14F-4D97-AF65-F5344CB8AC3E}">
        <p14:creationId xmlns:p14="http://schemas.microsoft.com/office/powerpoint/2010/main" val="2413293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A7B7-1F9A-43AE-8EC1-83CAE3116FF2}"/>
              </a:ext>
            </a:extLst>
          </p:cNvPr>
          <p:cNvSpPr>
            <a:spLocks noGrp="1"/>
          </p:cNvSpPr>
          <p:nvPr>
            <p:ph type="title"/>
          </p:nvPr>
        </p:nvSpPr>
        <p:spPr/>
        <p:txBody>
          <a:bodyPr/>
          <a:lstStyle/>
          <a:p>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PROJECT MEMBERS</a:t>
            </a:r>
            <a:br>
              <a:rPr lang="en-US" b="1" dirty="0">
                <a:solidFill>
                  <a:schemeClr val="tx1"/>
                </a:solidFill>
              </a:rPr>
            </a:br>
            <a:endParaRPr lang="en-IN" dirty="0"/>
          </a:p>
        </p:txBody>
      </p:sp>
      <p:sp>
        <p:nvSpPr>
          <p:cNvPr id="3" name="Content Placeholder 2">
            <a:extLst>
              <a:ext uri="{FF2B5EF4-FFF2-40B4-BE49-F238E27FC236}">
                <a16:creationId xmlns:a16="http://schemas.microsoft.com/office/drawing/2014/main" id="{3E282BB9-93B5-47D6-A697-A3203A9D3C34}"/>
              </a:ext>
            </a:extLst>
          </p:cNvPr>
          <p:cNvSpPr>
            <a:spLocks noGrp="1"/>
          </p:cNvSpPr>
          <p:nvPr>
            <p:ph idx="1"/>
          </p:nvPr>
        </p:nvSpPr>
        <p:spPr>
          <a:xfrm>
            <a:off x="1154955" y="2250219"/>
            <a:ext cx="9688536" cy="4055165"/>
          </a:xfrm>
        </p:spPr>
        <p:txBody>
          <a:bodyPr>
            <a:normAutofit/>
          </a:bodyPr>
          <a:lstStyle/>
          <a:p>
            <a:r>
              <a:rPr lang="en-IN" dirty="0">
                <a:solidFill>
                  <a:srgbClr val="000000"/>
                </a:solidFill>
                <a:latin typeface="Times New Roman" panose="02020603050405020304" pitchFamily="18" charset="0"/>
                <a:cs typeface="Times New Roman" panose="02020603050405020304" pitchFamily="18" charset="0"/>
              </a:rPr>
              <a:t>Amulya Shree N M                                           2485717                       </a:t>
            </a:r>
          </a:p>
          <a:p>
            <a:r>
              <a:rPr lang="en-IN" dirty="0">
                <a:solidFill>
                  <a:srgbClr val="000000"/>
                </a:solidFill>
                <a:latin typeface="Times New Roman" panose="02020603050405020304" pitchFamily="18" charset="0"/>
                <a:cs typeface="Times New Roman" panose="02020603050405020304" pitchFamily="18" charset="0"/>
              </a:rPr>
              <a:t>Ankireddipalli Vivekanandareddy                    2484889</a:t>
            </a:r>
          </a:p>
          <a:p>
            <a:r>
              <a:rPr lang="en-IN" dirty="0">
                <a:solidFill>
                  <a:srgbClr val="000000"/>
                </a:solidFill>
                <a:latin typeface="Times New Roman" panose="02020603050405020304" pitchFamily="18" charset="0"/>
                <a:cs typeface="Times New Roman" panose="02020603050405020304" pitchFamily="18" charset="0"/>
              </a:rPr>
              <a:t>Ankit Kumar                                                     2485037              (Team Lead)</a:t>
            </a:r>
          </a:p>
          <a:p>
            <a:r>
              <a:rPr lang="en-IN" dirty="0">
                <a:solidFill>
                  <a:srgbClr val="000000"/>
                </a:solidFill>
                <a:latin typeface="Times New Roman" panose="02020603050405020304" pitchFamily="18" charset="0"/>
                <a:cs typeface="Times New Roman" panose="02020603050405020304" pitchFamily="18" charset="0"/>
              </a:rPr>
              <a:t>Ankita Chandrakant Patil                                 2486974               (Frontend Lead)</a:t>
            </a:r>
          </a:p>
          <a:p>
            <a:r>
              <a:rPr lang="en-IN" dirty="0">
                <a:solidFill>
                  <a:srgbClr val="000000"/>
                </a:solidFill>
                <a:latin typeface="Times New Roman" panose="02020603050405020304" pitchFamily="18" charset="0"/>
                <a:cs typeface="Times New Roman" panose="02020603050405020304" pitchFamily="18" charset="0"/>
              </a:rPr>
              <a:t>Ankitha A Jain                                                  2485062</a:t>
            </a:r>
          </a:p>
          <a:p>
            <a:r>
              <a:rPr lang="en-IN" dirty="0">
                <a:solidFill>
                  <a:srgbClr val="000000"/>
                </a:solidFill>
                <a:latin typeface="Times New Roman" panose="02020603050405020304" pitchFamily="18" charset="0"/>
                <a:cs typeface="Times New Roman" panose="02020603050405020304" pitchFamily="18" charset="0"/>
              </a:rPr>
              <a:t>Arcot Hemanth Rayan                                      2487047 </a:t>
            </a:r>
          </a:p>
          <a:p>
            <a:r>
              <a:rPr lang="en-IN" dirty="0">
                <a:solidFill>
                  <a:srgbClr val="000000"/>
                </a:solidFill>
                <a:latin typeface="Times New Roman" panose="02020603050405020304" pitchFamily="18" charset="0"/>
                <a:cs typeface="Times New Roman" panose="02020603050405020304" pitchFamily="18" charset="0"/>
              </a:rPr>
              <a:t>Ankit Kumar                                                     2484992                     </a:t>
            </a:r>
          </a:p>
          <a:p>
            <a:r>
              <a:rPr lang="en-IN" dirty="0">
                <a:solidFill>
                  <a:srgbClr val="000000"/>
                </a:solidFill>
                <a:latin typeface="Times New Roman" panose="02020603050405020304" pitchFamily="18" charset="0"/>
                <a:cs typeface="Times New Roman" panose="02020603050405020304" pitchFamily="18" charset="0"/>
              </a:rPr>
              <a:t>Arvind X                                                          2485213</a:t>
            </a:r>
          </a:p>
          <a:p>
            <a:r>
              <a:rPr lang="en-IN" dirty="0">
                <a:solidFill>
                  <a:srgbClr val="000000"/>
                </a:solidFill>
                <a:latin typeface="Times New Roman" panose="02020603050405020304" pitchFamily="18" charset="0"/>
                <a:cs typeface="Times New Roman" panose="02020603050405020304" pitchFamily="18" charset="0"/>
              </a:rPr>
              <a:t>Balaji Venkatesh                                              2485706</a:t>
            </a:r>
          </a:p>
          <a:p>
            <a:r>
              <a:rPr lang="en-IN" dirty="0">
                <a:solidFill>
                  <a:srgbClr val="000000"/>
                </a:solidFill>
                <a:latin typeface="Times New Roman" panose="02020603050405020304" pitchFamily="18" charset="0"/>
                <a:cs typeface="Times New Roman" panose="02020603050405020304" pitchFamily="18" charset="0"/>
              </a:rPr>
              <a:t>Batta Mahendra Chowdary                              2486659		   (Backend Lead)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758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7A30F6-F2F5-4882-8E3C-173C910269DC}"/>
              </a:ext>
            </a:extLst>
          </p:cNvPr>
          <p:cNvSpPr txBox="1"/>
          <p:nvPr/>
        </p:nvSpPr>
        <p:spPr>
          <a:xfrm>
            <a:off x="175491" y="221673"/>
            <a:ext cx="2974109" cy="369332"/>
          </a:xfrm>
          <a:prstGeom prst="rect">
            <a:avLst/>
          </a:prstGeom>
          <a:noFill/>
        </p:spPr>
        <p:txBody>
          <a:bodyPr wrap="square" rtlCol="0">
            <a:spAutoFit/>
          </a:bodyPr>
          <a:lstStyle/>
          <a:p>
            <a:r>
              <a:rPr lang="en-US" dirty="0"/>
              <a:t>Update Leave</a:t>
            </a:r>
          </a:p>
        </p:txBody>
      </p:sp>
      <p:pic>
        <p:nvPicPr>
          <p:cNvPr id="5" name="Picture 4" descr="11.PNG"/>
          <p:cNvPicPr>
            <a:picLocks noChangeAspect="1"/>
          </p:cNvPicPr>
          <p:nvPr/>
        </p:nvPicPr>
        <p:blipFill>
          <a:blip r:embed="rId2"/>
          <a:stretch>
            <a:fillRect/>
          </a:stretch>
        </p:blipFill>
        <p:spPr>
          <a:xfrm>
            <a:off x="0" y="640081"/>
            <a:ext cx="6152606" cy="6013582"/>
          </a:xfrm>
          <a:prstGeom prst="rect">
            <a:avLst/>
          </a:prstGeom>
        </p:spPr>
      </p:pic>
      <p:pic>
        <p:nvPicPr>
          <p:cNvPr id="6" name="Picture 5" descr="12.PNG"/>
          <p:cNvPicPr>
            <a:picLocks noChangeAspect="1"/>
          </p:cNvPicPr>
          <p:nvPr/>
        </p:nvPicPr>
        <p:blipFill>
          <a:blip r:embed="rId3"/>
          <a:stretch>
            <a:fillRect/>
          </a:stretch>
        </p:blipFill>
        <p:spPr>
          <a:xfrm>
            <a:off x="6178730" y="1632857"/>
            <a:ext cx="6013269" cy="2974853"/>
          </a:xfrm>
          <a:prstGeom prst="rect">
            <a:avLst/>
          </a:prstGeom>
        </p:spPr>
      </p:pic>
    </p:spTree>
    <p:extLst>
      <p:ext uri="{BB962C8B-B14F-4D97-AF65-F5344CB8AC3E}">
        <p14:creationId xmlns:p14="http://schemas.microsoft.com/office/powerpoint/2010/main" val="402846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8F744-75DD-4F37-9EC4-94D79F4E3CA9}"/>
              </a:ext>
            </a:extLst>
          </p:cNvPr>
          <p:cNvPicPr>
            <a:picLocks noChangeAspect="1"/>
          </p:cNvPicPr>
          <p:nvPr/>
        </p:nvPicPr>
        <p:blipFill>
          <a:blip r:embed="rId2"/>
          <a:stretch>
            <a:fillRect/>
          </a:stretch>
        </p:blipFill>
        <p:spPr>
          <a:xfrm>
            <a:off x="0" y="618835"/>
            <a:ext cx="12192000" cy="6071467"/>
          </a:xfrm>
          <a:prstGeom prst="rect">
            <a:avLst/>
          </a:prstGeom>
        </p:spPr>
      </p:pic>
      <p:sp>
        <p:nvSpPr>
          <p:cNvPr id="4" name="TextBox 3">
            <a:extLst>
              <a:ext uri="{FF2B5EF4-FFF2-40B4-BE49-F238E27FC236}">
                <a16:creationId xmlns:a16="http://schemas.microsoft.com/office/drawing/2014/main" id="{F87B040D-50C7-437F-A4B5-0F003CF85BC5}"/>
              </a:ext>
            </a:extLst>
          </p:cNvPr>
          <p:cNvSpPr txBox="1"/>
          <p:nvPr/>
        </p:nvSpPr>
        <p:spPr>
          <a:xfrm>
            <a:off x="0" y="0"/>
            <a:ext cx="3140364" cy="369332"/>
          </a:xfrm>
          <a:prstGeom prst="rect">
            <a:avLst/>
          </a:prstGeom>
          <a:noFill/>
        </p:spPr>
        <p:txBody>
          <a:bodyPr wrap="square" rtlCol="0">
            <a:spAutoFit/>
          </a:bodyPr>
          <a:lstStyle/>
          <a:p>
            <a:r>
              <a:rPr lang="en-US" dirty="0"/>
              <a:t>Add Salary</a:t>
            </a:r>
          </a:p>
        </p:txBody>
      </p:sp>
    </p:spTree>
    <p:extLst>
      <p:ext uri="{BB962C8B-B14F-4D97-AF65-F5344CB8AC3E}">
        <p14:creationId xmlns:p14="http://schemas.microsoft.com/office/powerpoint/2010/main" val="1618451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10D4CC-6F07-4331-967D-848F801B59E3}"/>
              </a:ext>
            </a:extLst>
          </p:cNvPr>
          <p:cNvSpPr txBox="1"/>
          <p:nvPr/>
        </p:nvSpPr>
        <p:spPr>
          <a:xfrm>
            <a:off x="83127" y="120073"/>
            <a:ext cx="2281382" cy="369332"/>
          </a:xfrm>
          <a:prstGeom prst="rect">
            <a:avLst/>
          </a:prstGeom>
          <a:noFill/>
        </p:spPr>
        <p:txBody>
          <a:bodyPr wrap="square" rtlCol="0">
            <a:spAutoFit/>
          </a:bodyPr>
          <a:lstStyle/>
          <a:p>
            <a:r>
              <a:rPr lang="en-US" dirty="0"/>
              <a:t>Update Salary</a:t>
            </a:r>
          </a:p>
        </p:txBody>
      </p:sp>
      <p:pic>
        <p:nvPicPr>
          <p:cNvPr id="5" name="Picture 4" descr="100.PNG"/>
          <p:cNvPicPr>
            <a:picLocks noChangeAspect="1"/>
          </p:cNvPicPr>
          <p:nvPr/>
        </p:nvPicPr>
        <p:blipFill>
          <a:blip r:embed="rId2"/>
          <a:stretch>
            <a:fillRect/>
          </a:stretch>
        </p:blipFill>
        <p:spPr>
          <a:xfrm>
            <a:off x="1" y="574766"/>
            <a:ext cx="6609806" cy="6197975"/>
          </a:xfrm>
          <a:prstGeom prst="rect">
            <a:avLst/>
          </a:prstGeom>
        </p:spPr>
      </p:pic>
      <p:pic>
        <p:nvPicPr>
          <p:cNvPr id="6" name="Picture 5" descr="101.PNG"/>
          <p:cNvPicPr>
            <a:picLocks noChangeAspect="1"/>
          </p:cNvPicPr>
          <p:nvPr/>
        </p:nvPicPr>
        <p:blipFill>
          <a:blip r:embed="rId3"/>
          <a:stretch>
            <a:fillRect/>
          </a:stretch>
        </p:blipFill>
        <p:spPr>
          <a:xfrm>
            <a:off x="6701246" y="2181497"/>
            <a:ext cx="5490754" cy="1932396"/>
          </a:xfrm>
          <a:prstGeom prst="rect">
            <a:avLst/>
          </a:prstGeom>
        </p:spPr>
      </p:pic>
    </p:spTree>
    <p:extLst>
      <p:ext uri="{BB962C8B-B14F-4D97-AF65-F5344CB8AC3E}">
        <p14:creationId xmlns:p14="http://schemas.microsoft.com/office/powerpoint/2010/main" val="402231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7A296-5E1A-4D24-B854-A159EEC29148}"/>
              </a:ext>
            </a:extLst>
          </p:cNvPr>
          <p:cNvPicPr>
            <a:picLocks noChangeAspect="1"/>
          </p:cNvPicPr>
          <p:nvPr/>
        </p:nvPicPr>
        <p:blipFill>
          <a:blip r:embed="rId2"/>
          <a:stretch>
            <a:fillRect/>
          </a:stretch>
        </p:blipFill>
        <p:spPr>
          <a:xfrm>
            <a:off x="0" y="775855"/>
            <a:ext cx="12192000" cy="5932560"/>
          </a:xfrm>
          <a:prstGeom prst="rect">
            <a:avLst/>
          </a:prstGeom>
        </p:spPr>
      </p:pic>
      <p:sp>
        <p:nvSpPr>
          <p:cNvPr id="4" name="TextBox 3">
            <a:extLst>
              <a:ext uri="{FF2B5EF4-FFF2-40B4-BE49-F238E27FC236}">
                <a16:creationId xmlns:a16="http://schemas.microsoft.com/office/drawing/2014/main" id="{47D4A4AB-C23A-490A-9A62-DB6C275D1FC3}"/>
              </a:ext>
            </a:extLst>
          </p:cNvPr>
          <p:cNvSpPr txBox="1"/>
          <p:nvPr/>
        </p:nvSpPr>
        <p:spPr>
          <a:xfrm>
            <a:off x="83127" y="83127"/>
            <a:ext cx="3038764" cy="369332"/>
          </a:xfrm>
          <a:prstGeom prst="rect">
            <a:avLst/>
          </a:prstGeom>
          <a:noFill/>
        </p:spPr>
        <p:txBody>
          <a:bodyPr wrap="square" rtlCol="0">
            <a:spAutoFit/>
          </a:bodyPr>
          <a:lstStyle/>
          <a:p>
            <a:r>
              <a:rPr lang="en-US" dirty="0"/>
              <a:t>Add Schedule</a:t>
            </a:r>
          </a:p>
        </p:txBody>
      </p:sp>
    </p:spTree>
    <p:extLst>
      <p:ext uri="{BB962C8B-B14F-4D97-AF65-F5344CB8AC3E}">
        <p14:creationId xmlns:p14="http://schemas.microsoft.com/office/powerpoint/2010/main" val="3342697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4ED36F-F17A-41C2-ACE1-179FF37EF854}"/>
              </a:ext>
            </a:extLst>
          </p:cNvPr>
          <p:cNvSpPr txBox="1"/>
          <p:nvPr/>
        </p:nvSpPr>
        <p:spPr>
          <a:xfrm>
            <a:off x="157018" y="101600"/>
            <a:ext cx="3583709" cy="369332"/>
          </a:xfrm>
          <a:prstGeom prst="rect">
            <a:avLst/>
          </a:prstGeom>
          <a:noFill/>
        </p:spPr>
        <p:txBody>
          <a:bodyPr wrap="square" rtlCol="0">
            <a:spAutoFit/>
          </a:bodyPr>
          <a:lstStyle/>
          <a:p>
            <a:r>
              <a:rPr lang="en-US" dirty="0"/>
              <a:t>Update Schedule</a:t>
            </a:r>
          </a:p>
        </p:txBody>
      </p:sp>
      <p:pic>
        <p:nvPicPr>
          <p:cNvPr id="5" name="Picture 4" descr="200.PNG"/>
          <p:cNvPicPr>
            <a:picLocks noChangeAspect="1"/>
          </p:cNvPicPr>
          <p:nvPr/>
        </p:nvPicPr>
        <p:blipFill>
          <a:blip r:embed="rId2"/>
          <a:stretch>
            <a:fillRect/>
          </a:stretch>
        </p:blipFill>
        <p:spPr>
          <a:xfrm>
            <a:off x="1" y="640080"/>
            <a:ext cx="6531428" cy="6123136"/>
          </a:xfrm>
          <a:prstGeom prst="rect">
            <a:avLst/>
          </a:prstGeom>
        </p:spPr>
      </p:pic>
      <p:pic>
        <p:nvPicPr>
          <p:cNvPr id="6" name="Picture 5" descr="201.PNG"/>
          <p:cNvPicPr>
            <a:picLocks noChangeAspect="1"/>
          </p:cNvPicPr>
          <p:nvPr/>
        </p:nvPicPr>
        <p:blipFill>
          <a:blip r:embed="rId3"/>
          <a:stretch>
            <a:fillRect/>
          </a:stretch>
        </p:blipFill>
        <p:spPr>
          <a:xfrm>
            <a:off x="6505302" y="2299063"/>
            <a:ext cx="5686697" cy="1839501"/>
          </a:xfrm>
          <a:prstGeom prst="rect">
            <a:avLst/>
          </a:prstGeom>
        </p:spPr>
      </p:pic>
    </p:spTree>
    <p:extLst>
      <p:ext uri="{BB962C8B-B14F-4D97-AF65-F5344CB8AC3E}">
        <p14:creationId xmlns:p14="http://schemas.microsoft.com/office/powerpoint/2010/main" val="370846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57570-F2E2-4E16-B131-59AB797D6325}"/>
              </a:ext>
            </a:extLst>
          </p:cNvPr>
          <p:cNvPicPr>
            <a:picLocks noChangeAspect="1"/>
          </p:cNvPicPr>
          <p:nvPr/>
        </p:nvPicPr>
        <p:blipFill>
          <a:blip r:embed="rId2"/>
          <a:stretch>
            <a:fillRect/>
          </a:stretch>
        </p:blipFill>
        <p:spPr>
          <a:xfrm>
            <a:off x="0" y="609600"/>
            <a:ext cx="12192000" cy="6039428"/>
          </a:xfrm>
          <a:prstGeom prst="rect">
            <a:avLst/>
          </a:prstGeom>
        </p:spPr>
      </p:pic>
      <p:sp>
        <p:nvSpPr>
          <p:cNvPr id="4" name="TextBox 3">
            <a:extLst>
              <a:ext uri="{FF2B5EF4-FFF2-40B4-BE49-F238E27FC236}">
                <a16:creationId xmlns:a16="http://schemas.microsoft.com/office/drawing/2014/main" id="{3E7F235F-A2D7-46D8-9994-CB2FEA4D3658}"/>
              </a:ext>
            </a:extLst>
          </p:cNvPr>
          <p:cNvSpPr txBox="1"/>
          <p:nvPr/>
        </p:nvSpPr>
        <p:spPr>
          <a:xfrm>
            <a:off x="0" y="0"/>
            <a:ext cx="3537527" cy="369332"/>
          </a:xfrm>
          <a:prstGeom prst="rect">
            <a:avLst/>
          </a:prstGeom>
          <a:noFill/>
        </p:spPr>
        <p:txBody>
          <a:bodyPr wrap="square" rtlCol="0">
            <a:spAutoFit/>
          </a:bodyPr>
          <a:lstStyle/>
          <a:p>
            <a:r>
              <a:rPr lang="en-US" dirty="0"/>
              <a:t>Employee Dashboard</a:t>
            </a:r>
          </a:p>
        </p:txBody>
      </p:sp>
    </p:spTree>
    <p:extLst>
      <p:ext uri="{BB962C8B-B14F-4D97-AF65-F5344CB8AC3E}">
        <p14:creationId xmlns:p14="http://schemas.microsoft.com/office/powerpoint/2010/main" val="215121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01.PNG"/>
          <p:cNvPicPr>
            <a:picLocks noChangeAspect="1"/>
          </p:cNvPicPr>
          <p:nvPr/>
        </p:nvPicPr>
        <p:blipFill>
          <a:blip r:embed="rId2"/>
          <a:stretch>
            <a:fillRect/>
          </a:stretch>
        </p:blipFill>
        <p:spPr>
          <a:xfrm>
            <a:off x="0" y="0"/>
            <a:ext cx="12192000" cy="3788229"/>
          </a:xfrm>
          <a:prstGeom prst="rect">
            <a:avLst/>
          </a:prstGeom>
        </p:spPr>
      </p:pic>
      <p:pic>
        <p:nvPicPr>
          <p:cNvPr id="5" name="Picture 4" descr="302.PNG"/>
          <p:cNvPicPr>
            <a:picLocks noChangeAspect="1"/>
          </p:cNvPicPr>
          <p:nvPr/>
        </p:nvPicPr>
        <p:blipFill>
          <a:blip r:embed="rId3"/>
          <a:stretch>
            <a:fillRect/>
          </a:stretch>
        </p:blipFill>
        <p:spPr>
          <a:xfrm>
            <a:off x="0" y="2860766"/>
            <a:ext cx="12192000" cy="3095897"/>
          </a:xfrm>
          <a:prstGeom prst="rect">
            <a:avLst/>
          </a:prstGeom>
        </p:spPr>
      </p:pic>
    </p:spTree>
    <p:extLst>
      <p:ext uri="{BB962C8B-B14F-4D97-AF65-F5344CB8AC3E}">
        <p14:creationId xmlns:p14="http://schemas.microsoft.com/office/powerpoint/2010/main" val="4095673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03.PNG"/>
          <p:cNvPicPr>
            <a:picLocks noChangeAspect="1"/>
          </p:cNvPicPr>
          <p:nvPr/>
        </p:nvPicPr>
        <p:blipFill>
          <a:blip r:embed="rId2"/>
          <a:stretch>
            <a:fillRect/>
          </a:stretch>
        </p:blipFill>
        <p:spPr>
          <a:xfrm>
            <a:off x="0" y="209006"/>
            <a:ext cx="12192000" cy="2860765"/>
          </a:xfrm>
          <a:prstGeom prst="rect">
            <a:avLst/>
          </a:prstGeom>
        </p:spPr>
      </p:pic>
      <p:pic>
        <p:nvPicPr>
          <p:cNvPr id="6" name="Picture 5" descr="304.PNG"/>
          <p:cNvPicPr>
            <a:picLocks noChangeAspect="1"/>
          </p:cNvPicPr>
          <p:nvPr/>
        </p:nvPicPr>
        <p:blipFill>
          <a:blip r:embed="rId3"/>
          <a:stretch>
            <a:fillRect/>
          </a:stretch>
        </p:blipFill>
        <p:spPr>
          <a:xfrm>
            <a:off x="0" y="3108960"/>
            <a:ext cx="12192000" cy="3161211"/>
          </a:xfrm>
          <a:prstGeom prst="rect">
            <a:avLst/>
          </a:prstGeom>
        </p:spPr>
      </p:pic>
    </p:spTree>
    <p:extLst>
      <p:ext uri="{BB962C8B-B14F-4D97-AF65-F5344CB8AC3E}">
        <p14:creationId xmlns:p14="http://schemas.microsoft.com/office/powerpoint/2010/main" val="83997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05.PNG"/>
          <p:cNvPicPr>
            <a:picLocks noChangeAspect="1"/>
          </p:cNvPicPr>
          <p:nvPr/>
        </p:nvPicPr>
        <p:blipFill>
          <a:blip r:embed="rId2"/>
          <a:stretch>
            <a:fillRect/>
          </a:stretch>
        </p:blipFill>
        <p:spPr>
          <a:xfrm>
            <a:off x="0" y="1123406"/>
            <a:ext cx="12192000" cy="4323805"/>
          </a:xfrm>
          <a:prstGeom prst="rect">
            <a:avLst/>
          </a:prstGeom>
        </p:spPr>
      </p:pic>
    </p:spTree>
    <p:extLst>
      <p:ext uri="{BB962C8B-B14F-4D97-AF65-F5344CB8AC3E}">
        <p14:creationId xmlns:p14="http://schemas.microsoft.com/office/powerpoint/2010/main" val="1086560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CBF2-998C-4475-B39C-98C544724D4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CB5A630C-FFCC-4D7B-A950-6193323F00BB}"/>
              </a:ext>
            </a:extLst>
          </p:cNvPr>
          <p:cNvSpPr>
            <a:spLocks noGrp="1"/>
          </p:cNvSpPr>
          <p:nvPr>
            <p:ph idx="1"/>
          </p:nvPr>
        </p:nvSpPr>
        <p:spPr/>
        <p:txBody>
          <a:bodyPr>
            <a:normAutofit/>
          </a:bodyPr>
          <a:lstStyle/>
          <a:p>
            <a:pPr>
              <a:lnSpc>
                <a:spcPct val="150000"/>
              </a:lnSpc>
            </a:pPr>
            <a:r>
              <a:rPr lang="en-GB" dirty="0">
                <a:solidFill>
                  <a:schemeClr val="tx1"/>
                </a:solidFill>
                <a:latin typeface="Times New Roman" panose="02020603050405020304" pitchFamily="18" charset="0"/>
                <a:cs typeface="Times New Roman" panose="02020603050405020304" pitchFamily="18" charset="0"/>
              </a:rPr>
              <a:t>Helps the employee easy way to access their data.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Easy way of login and update the profile.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The information related to employee can be added and removed easily.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Reduce the burden of compliance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Store the end-to-end data of the employees.</a:t>
            </a:r>
          </a:p>
        </p:txBody>
      </p:sp>
    </p:spTree>
    <p:extLst>
      <p:ext uri="{BB962C8B-B14F-4D97-AF65-F5344CB8AC3E}">
        <p14:creationId xmlns:p14="http://schemas.microsoft.com/office/powerpoint/2010/main" val="51742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B49F-A9D7-4ED4-9792-B9A6761193CD}"/>
              </a:ext>
            </a:extLst>
          </p:cNvPr>
          <p:cNvSpPr>
            <a:spLocks noGrp="1"/>
          </p:cNvSpPr>
          <p:nvPr>
            <p:ph type="title"/>
          </p:nvPr>
        </p:nvSpPr>
        <p:spPr/>
        <p:txBody>
          <a:bodyPr/>
          <a:lstStyle/>
          <a:p>
            <a:r>
              <a:rPr lang="en-US" sz="3600" dirty="0">
                <a:solidFill>
                  <a:schemeClr val="bg1"/>
                </a:solidFill>
                <a:latin typeface="Times New Roman" panose="02020603050405020304" pitchFamily="18" charset="0"/>
                <a:cs typeface="Times New Roman" panose="02020603050405020304" pitchFamily="18" charset="0"/>
              </a:rPr>
              <a:t>CONTENTS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3D41-805D-4100-BEF5-869AFAA97B4E}"/>
              </a:ext>
            </a:extLst>
          </p:cNvPr>
          <p:cNvSpPr>
            <a:spLocks noGrp="1"/>
          </p:cNvSpPr>
          <p:nvPr>
            <p:ph idx="1"/>
          </p:nvPr>
        </p:nvSpPr>
        <p:spPr>
          <a:xfrm>
            <a:off x="1154953" y="2138324"/>
            <a:ext cx="8761412" cy="4405021"/>
          </a:xfrm>
        </p:spPr>
        <p:txBody>
          <a:bodyPr>
            <a:noAutofit/>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Background Of Project</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Project Flow</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Technology Used</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Scope And System Overview</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Modules Of Employee Payroll Management System</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Functional Testing</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Output Screenshots</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Features &amp; Advantages  </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endParaRPr lang="en-IN" sz="1600" dirty="0"/>
          </a:p>
        </p:txBody>
      </p:sp>
    </p:spTree>
    <p:extLst>
      <p:ext uri="{BB962C8B-B14F-4D97-AF65-F5344CB8AC3E}">
        <p14:creationId xmlns:p14="http://schemas.microsoft.com/office/powerpoint/2010/main" val="1030339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CBF2-998C-4475-B39C-98C544724D4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5A630C-FFCC-4D7B-A950-6193323F00BB}"/>
              </a:ext>
            </a:extLst>
          </p:cNvPr>
          <p:cNvSpPr>
            <a:spLocks noGrp="1"/>
          </p:cNvSpPr>
          <p:nvPr>
            <p:ph idx="1"/>
          </p:nvPr>
        </p:nvSpPr>
        <p:spPr>
          <a:xfrm>
            <a:off x="1154953" y="2594073"/>
            <a:ext cx="8761412" cy="3416300"/>
          </a:xfrm>
        </p:spPr>
        <p:txBody>
          <a:bodyPr>
            <a:normAutofit/>
          </a:bodyPr>
          <a:lstStyle/>
          <a:p>
            <a:r>
              <a:rPr lang="en-US" sz="2500" dirty="0">
                <a:solidFill>
                  <a:schemeClr val="tx1"/>
                </a:solidFill>
                <a:latin typeface="Times New Roman" panose="02020603050405020304" pitchFamily="18" charset="0"/>
                <a:cs typeface="Times New Roman" panose="02020603050405020304" pitchFamily="18" charset="0"/>
              </a:rPr>
              <a:t>“Employee Payroll Management System” software developed for a company has been designed to achieve maximum efficiency and reduce the time taken to handle the Payroll activity. It is designed to replace an existing manual record system thereby reducing time taken for calculations and for storing data.</a:t>
            </a:r>
          </a:p>
        </p:txBody>
      </p:sp>
    </p:spTree>
    <p:extLst>
      <p:ext uri="{BB962C8B-B14F-4D97-AF65-F5344CB8AC3E}">
        <p14:creationId xmlns:p14="http://schemas.microsoft.com/office/powerpoint/2010/main" val="1796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E4E935-FBCA-4505-9593-44BA5E0C3046}"/>
              </a:ext>
            </a:extLst>
          </p:cNvPr>
          <p:cNvPicPr>
            <a:picLocks noChangeAspect="1"/>
          </p:cNvPicPr>
          <p:nvPr/>
        </p:nvPicPr>
        <p:blipFill rotWithShape="1">
          <a:blip r:embed="rId2"/>
          <a:srcRect l="18188" t="18889" r="41187" b="26889"/>
          <a:stretch/>
        </p:blipFill>
        <p:spPr>
          <a:xfrm>
            <a:off x="842010" y="1034415"/>
            <a:ext cx="10325100" cy="4789170"/>
          </a:xfrm>
          <a:prstGeom prst="rect">
            <a:avLst/>
          </a:prstGeom>
        </p:spPr>
      </p:pic>
    </p:spTree>
    <p:extLst>
      <p:ext uri="{BB962C8B-B14F-4D97-AF65-F5344CB8AC3E}">
        <p14:creationId xmlns:p14="http://schemas.microsoft.com/office/powerpoint/2010/main" val="386136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7AA-22AE-4812-8829-52D3798BDC4E}"/>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A5F3DB-AA1A-429B-A562-B9BC68B8D6DE}"/>
              </a:ext>
            </a:extLst>
          </p:cNvPr>
          <p:cNvSpPr>
            <a:spLocks noGrp="1"/>
          </p:cNvSpPr>
          <p:nvPr>
            <p:ph idx="1"/>
          </p:nvPr>
        </p:nvSpPr>
        <p:spPr>
          <a:xfrm>
            <a:off x="956992" y="2594073"/>
            <a:ext cx="10464390" cy="3416300"/>
          </a:xfrm>
        </p:spPr>
        <p:txBody>
          <a:bodyPr>
            <a:normAutofit/>
          </a:bodyPr>
          <a:lstStyle/>
          <a:p>
            <a:pPr algn="just">
              <a:lnSpc>
                <a:spcPct val="150000"/>
              </a:lnSpc>
            </a:pPr>
            <a:r>
              <a:rPr lang="en-GB" dirty="0">
                <a:solidFill>
                  <a:schemeClr val="tx1"/>
                </a:solidFill>
                <a:highlight>
                  <a:srgbClr val="FFFFFF"/>
                </a:highlight>
                <a:latin typeface="Times New Roman" panose="02020603050405020304" pitchFamily="18" charset="0"/>
                <a:cs typeface="Times New Roman" panose="02020603050405020304" pitchFamily="18" charset="0"/>
              </a:rPr>
              <a:t>Employee payroll management system is an Internet-based Java application that automates the working of  a  company  or  work  centre that  manage and  maintain  records  of  the  employees  in  the  different department. </a:t>
            </a:r>
          </a:p>
          <a:p>
            <a:pPr algn="just">
              <a:lnSpc>
                <a:spcPct val="150000"/>
              </a:lnSpc>
            </a:pPr>
            <a:r>
              <a:rPr lang="en-GB" dirty="0">
                <a:solidFill>
                  <a:schemeClr val="tx1"/>
                </a:solidFill>
                <a:highlight>
                  <a:srgbClr val="FFFFFF"/>
                </a:highlight>
                <a:latin typeface="Times New Roman" panose="02020603050405020304" pitchFamily="18" charset="0"/>
                <a:cs typeface="Times New Roman" panose="02020603050405020304" pitchFamily="18" charset="0"/>
              </a:rPr>
              <a:t>The objective of the Employee payroll management system project is to design a scheduling system for a work centre. </a:t>
            </a:r>
          </a:p>
          <a:p>
            <a:pPr algn="just">
              <a:lnSpc>
                <a:spcPct val="150000"/>
              </a:lnSpc>
            </a:pPr>
            <a:r>
              <a:rPr lang="en-GB" dirty="0">
                <a:solidFill>
                  <a:schemeClr val="tx1"/>
                </a:solidFill>
                <a:highlight>
                  <a:srgbClr val="FFFFFF"/>
                </a:highlight>
                <a:latin typeface="Times New Roman" panose="02020603050405020304" pitchFamily="18" charset="0"/>
                <a:cs typeface="Times New Roman" panose="02020603050405020304" pitchFamily="18" charset="0"/>
              </a:rPr>
              <a:t>Scheduling  is such a tool with  which the process of  intimating activities and notifications will  be  easy and  even  online  in  the  organization where  it is  installed. </a:t>
            </a:r>
            <a:endParaRPr lang="en-US" dirty="0">
              <a:solidFill>
                <a:schemeClr val="tx1"/>
              </a:solidFill>
              <a:highlight>
                <a:srgbClr val="FFFFFF"/>
              </a:highlight>
              <a:latin typeface="Times New Roman" panose="02020603050405020304" pitchFamily="18" charset="0"/>
              <a:cs typeface="Times New Roman" panose="02020603050405020304"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665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2045-D6B9-4C8E-8AC0-D12AF51BC6DB}"/>
              </a:ext>
            </a:extLst>
          </p:cNvPr>
          <p:cNvSpPr>
            <a:spLocks noGrp="1"/>
          </p:cNvSpPr>
          <p:nvPr>
            <p:ph type="title"/>
          </p:nvPr>
        </p:nvSpPr>
        <p:spPr/>
        <p:txBody>
          <a:bodyPr/>
          <a:lstStyle/>
          <a:p>
            <a:r>
              <a:rPr lang="en-IN" dirty="0"/>
              <a:t>Background Of Project</a:t>
            </a:r>
          </a:p>
        </p:txBody>
      </p:sp>
      <p:sp>
        <p:nvSpPr>
          <p:cNvPr id="3" name="Content Placeholder 2">
            <a:extLst>
              <a:ext uri="{FF2B5EF4-FFF2-40B4-BE49-F238E27FC236}">
                <a16:creationId xmlns:a16="http://schemas.microsoft.com/office/drawing/2014/main" id="{10847299-5F1F-4351-BA2C-3F9F05CD9B06}"/>
              </a:ext>
            </a:extLst>
          </p:cNvPr>
          <p:cNvSpPr>
            <a:spLocks noGrp="1"/>
          </p:cNvSpPr>
          <p:nvPr>
            <p:ph idx="1"/>
          </p:nvPr>
        </p:nvSpPr>
        <p:spPr>
          <a:xfrm>
            <a:off x="924612" y="2346227"/>
            <a:ext cx="10525431" cy="4350246"/>
          </a:xfrm>
        </p:spPr>
        <p:txBody>
          <a:bodyPr>
            <a:noAutofit/>
          </a:bodyPr>
          <a:lstStyle/>
          <a:p>
            <a:pPr algn="just">
              <a:lnSpc>
                <a:spcPct val="150000"/>
              </a:lnSpc>
            </a:pPr>
            <a:r>
              <a:rPr lang="en-GB" dirty="0">
                <a:solidFill>
                  <a:schemeClr val="tx1"/>
                </a:solidFill>
                <a:highlight>
                  <a:srgbClr val="FFFFFF"/>
                </a:highlight>
                <a:latin typeface="Times New Roman" panose="02020603050405020304" pitchFamily="18" charset="0"/>
                <a:cs typeface="Times New Roman" panose="02020603050405020304" pitchFamily="18" charset="0"/>
              </a:rPr>
              <a:t>Employee payroll management system is an Internet-based Java application that automates the working of a company or work centre that manage and maintain records of the employees in the different department. The objective of the Employee payroll management system project is to design a scheduling system for a work centre. Scheduling is such a tool with which the process of intimating activities and notifications will be easy and even online in the organization where it is installed. But these tasks of scheduling the different activities if manually done whether they may be personal, or official is time-consuming and may lead to confusion if not properly scheduled. The supervisor holds the various activities like sending notifications, mark attendance, and deleting the employees, and on the other hand employees view their details, view schedule or the notifications or any message form supervisor, and view attendance.</a:t>
            </a:r>
            <a:endParaRPr lang="en-IN" dirty="0">
              <a:solidFill>
                <a:schemeClr val="tx1"/>
              </a:solidFill>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80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9ED7-4F7E-4DD1-9D1D-20AACE76B460}"/>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PROJECT FLOW</a:t>
            </a:r>
            <a:endParaRPr lang="en-IN" dirty="0">
              <a:latin typeface="Times New Roman" panose="02020603050405020304" pitchFamily="18" charset="0"/>
              <a:cs typeface="Times New Roman" panose="02020603050405020304" pitchFamily="18" charset="0"/>
            </a:endParaRPr>
          </a:p>
        </p:txBody>
      </p:sp>
      <p:pic>
        <p:nvPicPr>
          <p:cNvPr id="7" name="Content Placeholder 11">
            <a:extLst>
              <a:ext uri="{FF2B5EF4-FFF2-40B4-BE49-F238E27FC236}">
                <a16:creationId xmlns:a16="http://schemas.microsoft.com/office/drawing/2014/main" id="{A2B34E1C-4B99-4DDE-A85A-BE31268CAC1A}"/>
              </a:ext>
            </a:extLst>
          </p:cNvPr>
          <p:cNvPicPr>
            <a:picLocks noGrp="1" noChangeAspect="1"/>
          </p:cNvPicPr>
          <p:nvPr>
            <p:ph idx="1"/>
          </p:nvPr>
        </p:nvPicPr>
        <p:blipFill>
          <a:blip r:embed="rId2"/>
          <a:stretch>
            <a:fillRect/>
          </a:stretch>
        </p:blipFill>
        <p:spPr>
          <a:xfrm>
            <a:off x="1154953" y="2484583"/>
            <a:ext cx="9790138" cy="3999344"/>
          </a:xfrm>
        </p:spPr>
      </p:pic>
    </p:spTree>
    <p:extLst>
      <p:ext uri="{BB962C8B-B14F-4D97-AF65-F5344CB8AC3E}">
        <p14:creationId xmlns:p14="http://schemas.microsoft.com/office/powerpoint/2010/main" val="352958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577E-CD9D-4FB1-8669-1B7F0DD1C5EE}"/>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TECHNOLOGY USED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FD28EB-1B7B-4C9F-9E9C-36FF003AFD76}"/>
              </a:ext>
            </a:extLst>
          </p:cNvPr>
          <p:cNvSpPr>
            <a:spLocks noGrp="1"/>
          </p:cNvSpPr>
          <p:nvPr>
            <p:ph idx="1"/>
          </p:nvPr>
        </p:nvSpPr>
        <p:spPr>
          <a:xfrm>
            <a:off x="1154952" y="2703442"/>
            <a:ext cx="9110181" cy="4154557"/>
          </a:xfrm>
        </p:spPr>
        <p:txBody>
          <a:bodyPr>
            <a:norm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OPERATING SYSTEM     :     Windows 10</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FRONT END                      :     Html, CSS, Type script(Angular)</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SERVER SIDE SCRIPT     :     Apache tomcat 9</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DATABASE                        :     MySQL</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TESTING                            :     Postman/Insomnia</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BACKEND                         :     Spring Boot</a:t>
            </a:r>
            <a:endParaRPr lang="en-US" sz="2000" dirty="0">
              <a:solidFill>
                <a:schemeClr val="tx1"/>
              </a:solidFill>
              <a:latin typeface="Times New Roman" panose="02020603050405020304" pitchFamily="18" charset="0"/>
              <a:ea typeface="+mn-lt"/>
              <a:cs typeface="Times New Roman" panose="02020603050405020304" pitchFamily="18" charset="0"/>
            </a:endParaRPr>
          </a:p>
          <a:p>
            <a:pPr algn="just"/>
            <a:endParaRPr lang="en-US" sz="2000" dirty="0">
              <a:solidFill>
                <a:schemeClr val="tx1"/>
              </a:solidFill>
              <a:latin typeface="Times New Roman" panose="02020603050405020304" pitchFamily="18" charset="0"/>
              <a:ea typeface="+mn-lt"/>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93901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96ED-D5C4-4B6D-B69E-B4FA22CC6EC9}"/>
              </a:ext>
            </a:extLst>
          </p:cNvPr>
          <p:cNvSpPr>
            <a:spLocks noGrp="1"/>
          </p:cNvSpPr>
          <p:nvPr>
            <p:ph type="title"/>
          </p:nvPr>
        </p:nvSpPr>
        <p:spPr/>
        <p:txBody>
          <a:bodyPr/>
          <a:lstStyle/>
          <a:p>
            <a:r>
              <a:rPr lang="en-IN"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Scope and System Overview</a:t>
            </a:r>
            <a:endParaRPr lang="en-IN"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BBB7E85-7C00-4A0B-8D22-2A82D547215E}"/>
              </a:ext>
            </a:extLst>
          </p:cNvPr>
          <p:cNvSpPr>
            <a:spLocks noGrp="1"/>
          </p:cNvSpPr>
          <p:nvPr>
            <p:ph idx="1"/>
          </p:nvPr>
        </p:nvSpPr>
        <p:spPr>
          <a:xfrm>
            <a:off x="1154955" y="2318327"/>
            <a:ext cx="10353554" cy="4230255"/>
          </a:xfrm>
        </p:spPr>
        <p:txBody>
          <a:bodyPr>
            <a:normAutofit fontScale="92500"/>
          </a:bodyPr>
          <a:lstStyle/>
          <a:p>
            <a:pPr marL="0" indent="0">
              <a:buNone/>
            </a:pPr>
            <a:r>
              <a:rPr lang="en-IN" sz="1900" b="1" dirty="0">
                <a:solidFill>
                  <a:srgbClr val="202124"/>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Scope:</a:t>
            </a:r>
          </a:p>
          <a:p>
            <a:pPr marL="0" indent="0" algn="just">
              <a:lnSpc>
                <a:spcPct val="170000"/>
              </a:lnSpc>
              <a:buNone/>
            </a:pPr>
            <a:r>
              <a:rPr lang="en-GB"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  </a:t>
            </a:r>
          </a:p>
          <a:p>
            <a:pPr marL="0" indent="0" algn="just">
              <a:lnSpc>
                <a:spcPct val="170000"/>
              </a:lnSpc>
              <a:buNone/>
            </a:pPr>
            <a:r>
              <a:rPr lang="en-GB"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But in future we can make the Application where the database will be hosted in order to manage the all departments which will be located in different places and by keeping domain of Application as Online. </a:t>
            </a:r>
          </a:p>
          <a:p>
            <a:pPr marL="0" indent="0">
              <a:buNone/>
            </a:pPr>
            <a:r>
              <a:rPr lang="en-IN" sz="19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 Overview</a:t>
            </a:r>
            <a:r>
              <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“Employee Payroll Management System” should support basic functionalities for all below listed users. </a:t>
            </a:r>
          </a:p>
          <a:p>
            <a:pPr marL="342900" indent="-342900">
              <a:buClrTx/>
              <a:buFont typeface="+mj-lt"/>
              <a:buAutoNum type="arabicPeriod"/>
            </a:pPr>
            <a:r>
              <a:rPr lang="en-IN" sz="1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a:t>
            </a:r>
          </a:p>
          <a:p>
            <a:pPr marL="342900" indent="-342900">
              <a:buClrTx/>
              <a:buFont typeface="+mj-lt"/>
              <a:buAutoNum type="arabicPeriod"/>
            </a:pPr>
            <a:r>
              <a:rPr lang="en-IN"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Employee</a:t>
            </a:r>
            <a:endParaRPr lang="en-IN" sz="1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04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ADB9-C183-4787-8184-6760F12A649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ADMIN MODULE</a:t>
            </a:r>
          </a:p>
        </p:txBody>
      </p:sp>
      <p:sp>
        <p:nvSpPr>
          <p:cNvPr id="3" name="Content Placeholder 2">
            <a:extLst>
              <a:ext uri="{FF2B5EF4-FFF2-40B4-BE49-F238E27FC236}">
                <a16:creationId xmlns:a16="http://schemas.microsoft.com/office/drawing/2014/main" id="{FE07D726-6A6C-4E0B-9686-6EB199E9A9F1}"/>
              </a:ext>
            </a:extLst>
          </p:cNvPr>
          <p:cNvSpPr>
            <a:spLocks noGrp="1"/>
          </p:cNvSpPr>
          <p:nvPr>
            <p:ph idx="1"/>
          </p:nvPr>
        </p:nvSpPr>
        <p:spPr>
          <a:xfrm>
            <a:off x="1154955" y="2364509"/>
            <a:ext cx="8761412" cy="3971636"/>
          </a:xfrm>
        </p:spPr>
        <p:txBody>
          <a:bodyPr>
            <a:normAutofit/>
          </a:bodyPr>
          <a:lstStyle/>
          <a:p>
            <a:pPr lvl="1" algn="just">
              <a:lnSpc>
                <a:spcPct val="160000"/>
              </a:lnSpc>
            </a:pPr>
            <a:r>
              <a:rPr lang="en-GB" sz="1800" dirty="0">
                <a:latin typeface="Calibri" panose="020F0502020204030204" pitchFamily="34" charset="0"/>
                <a:cs typeface="Calibri" panose="020F0502020204030204" pitchFamily="34" charset="0"/>
              </a:rPr>
              <a:t>Login to Portal.</a:t>
            </a:r>
          </a:p>
          <a:p>
            <a:pPr lvl="1" algn="just">
              <a:lnSpc>
                <a:spcPct val="160000"/>
              </a:lnSpc>
            </a:pPr>
            <a:r>
              <a:rPr lang="en-GB" sz="1800" dirty="0">
                <a:latin typeface="Calibri" panose="020F0502020204030204" pitchFamily="34" charset="0"/>
                <a:cs typeface="Calibri" panose="020F0502020204030204" pitchFamily="34" charset="0"/>
              </a:rPr>
              <a:t>Add/Edit/delete the employees.</a:t>
            </a:r>
          </a:p>
          <a:p>
            <a:pPr lvl="1" algn="just">
              <a:lnSpc>
                <a:spcPct val="160000"/>
              </a:lnSpc>
            </a:pPr>
            <a:r>
              <a:rPr lang="en-GB" sz="1800" dirty="0">
                <a:latin typeface="Calibri" panose="020F0502020204030204" pitchFamily="34" charset="0"/>
                <a:cs typeface="Calibri" panose="020F0502020204030204" pitchFamily="34" charset="0"/>
              </a:rPr>
              <a:t>Add/Edit/delete the schedule the work of the employees.</a:t>
            </a:r>
          </a:p>
          <a:p>
            <a:pPr lvl="1" algn="just">
              <a:lnSpc>
                <a:spcPct val="160000"/>
              </a:lnSpc>
            </a:pPr>
            <a:r>
              <a:rPr lang="en-GB" sz="1800" dirty="0">
                <a:latin typeface="Calibri" panose="020F0502020204030204" pitchFamily="34" charset="0"/>
                <a:cs typeface="Calibri" panose="020F0502020204030204" pitchFamily="34" charset="0"/>
              </a:rPr>
              <a:t>Add/Edit/delete mark the attendance of employees.</a:t>
            </a:r>
          </a:p>
          <a:p>
            <a:pPr lvl="1" algn="just">
              <a:lnSpc>
                <a:spcPct val="160000"/>
              </a:lnSpc>
            </a:pPr>
            <a:r>
              <a:rPr lang="en-GB" sz="1800" dirty="0">
                <a:latin typeface="Calibri" panose="020F0502020204030204" pitchFamily="34" charset="0"/>
                <a:cs typeface="Calibri" panose="020F0502020204030204" pitchFamily="34" charset="0"/>
              </a:rPr>
              <a:t>Add/Edit/delete Leaves and timesheet of the employee.</a:t>
            </a:r>
          </a:p>
          <a:p>
            <a:pPr lvl="1" algn="just">
              <a:lnSpc>
                <a:spcPct val="160000"/>
              </a:lnSpc>
            </a:pPr>
            <a:r>
              <a:rPr lang="en-GB" sz="1800" dirty="0">
                <a:latin typeface="Calibri" panose="020F0502020204030204" pitchFamily="34" charset="0"/>
                <a:cs typeface="Calibri" panose="020F0502020204030204" pitchFamily="34" charset="0"/>
              </a:rPr>
              <a:t>Add/Edit/Delete the Salary of the employee.</a:t>
            </a:r>
            <a:endParaRPr lang="en-IN" sz="18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096192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TM02900722[[fn=Ion Boardroom]]</Template>
  <TotalTime>537</TotalTime>
  <Words>772</Words>
  <Application>Microsoft Office PowerPoint</Application>
  <PresentationFormat>Widescreen</PresentationFormat>
  <Paragraphs>94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Times New Roman</vt:lpstr>
      <vt:lpstr>Wingdings 3</vt:lpstr>
      <vt:lpstr>Ion Boardroom</vt:lpstr>
      <vt:lpstr>Employee Payroll Management System</vt:lpstr>
      <vt:lpstr> PROJECT MEMBERS </vt:lpstr>
      <vt:lpstr>CONTENTS</vt:lpstr>
      <vt:lpstr>INTRODUCTION</vt:lpstr>
      <vt:lpstr>Background Of Project</vt:lpstr>
      <vt:lpstr>PROJECT FLOW</vt:lpstr>
      <vt:lpstr>TECHNOLOGY USED</vt:lpstr>
      <vt:lpstr>Scope and System Overview</vt:lpstr>
      <vt:lpstr>ADMIN MODULE</vt:lpstr>
      <vt:lpstr>EMPLOYEE MODULE</vt:lpstr>
      <vt:lpstr>Functional Testing</vt:lpstr>
      <vt:lpstr> Output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Banking</dc:title>
  <dc:creator>918978789749</dc:creator>
  <cp:lastModifiedBy>Ankit K</cp:lastModifiedBy>
  <cp:revision>35</cp:revision>
  <dcterms:created xsi:type="dcterms:W3CDTF">2022-03-25T03:56:38Z</dcterms:created>
  <dcterms:modified xsi:type="dcterms:W3CDTF">2022-03-30T11:41:06Z</dcterms:modified>
</cp:coreProperties>
</file>